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6" r:id="rId1"/>
  </p:sldMasterIdLst>
  <p:notesMasterIdLst>
    <p:notesMasterId r:id="rId23"/>
  </p:notesMasterIdLst>
  <p:handoutMasterIdLst>
    <p:handoutMasterId r:id="rId24"/>
  </p:handoutMasterIdLst>
  <p:sldIdLst>
    <p:sldId id="300" r:id="rId2"/>
    <p:sldId id="374" r:id="rId3"/>
    <p:sldId id="372" r:id="rId4"/>
    <p:sldId id="377" r:id="rId5"/>
    <p:sldId id="375" r:id="rId6"/>
    <p:sldId id="376" r:id="rId7"/>
    <p:sldId id="378" r:id="rId8"/>
    <p:sldId id="379" r:id="rId9"/>
    <p:sldId id="380" r:id="rId10"/>
    <p:sldId id="381" r:id="rId11"/>
    <p:sldId id="382" r:id="rId12"/>
    <p:sldId id="386" r:id="rId13"/>
    <p:sldId id="384" r:id="rId14"/>
    <p:sldId id="389" r:id="rId15"/>
    <p:sldId id="385" r:id="rId16"/>
    <p:sldId id="383" r:id="rId17"/>
    <p:sldId id="387" r:id="rId18"/>
    <p:sldId id="390" r:id="rId19"/>
    <p:sldId id="391" r:id="rId20"/>
    <p:sldId id="388" r:id="rId21"/>
    <p:sldId id="317" r:id="rId22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PMingLiU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. Tammy Tong" initials="MT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1447"/>
    <a:srgbClr val="F2AC30"/>
    <a:srgbClr val="2F60A2"/>
    <a:srgbClr val="AE129B"/>
    <a:srgbClr val="EEBCC7"/>
    <a:srgbClr val="A60D56"/>
    <a:srgbClr val="671740"/>
    <a:srgbClr val="671741"/>
    <a:srgbClr val="B66D31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85" autoAdjust="0"/>
    <p:restoredTop sz="92521" autoAdjust="0"/>
  </p:normalViewPr>
  <p:slideViewPr>
    <p:cSldViewPr>
      <p:cViewPr varScale="1">
        <p:scale>
          <a:sx n="106" d="100"/>
          <a:sy n="106" d="100"/>
        </p:scale>
        <p:origin x="77" y="2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208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AAC2F0-BA3F-4C1F-A383-35EAAA5AFED4}" type="datetimeFigureOut">
              <a:rPr lang="zh-TW" altLang="en-US"/>
              <a:pPr/>
              <a:t>2020/2/19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E4895C-B618-43DF-B47D-CF2144A0CE4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858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426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214855-3A1B-4B9D-919F-D5DDCEF9DCAF}" type="datetimeFigureOut">
              <a:rPr lang="en-US" altLang="en-US"/>
              <a:pPr/>
              <a:t>2/19/2020</a:t>
            </a:fld>
            <a:endParaRPr lang="en-US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689993"/>
            <a:ext cx="5438775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406"/>
            <a:ext cx="2946400" cy="49426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3F53FDE-89AF-4B67-B6D2-CF4D88828F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166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fld id="{F34F265A-A108-4D72-9BA2-0456D4DD6423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80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fld id="{0A1C4053-6A7E-4B72-AA30-5A5214A9F07A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48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FEA12B-F76A-44C2-B2FA-625E65EEF5E2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D5114-AE07-47D5-9E95-33CDE182DA0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94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2685D3-76E6-4F07-A8F6-08D914438986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18DA77-2FBE-47E4-9189-72C0912C85A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17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981A6-DAE1-4325-89A2-89C7D8995344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7DB63D-8150-4ADA-AAD8-C80EADAE71F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990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CB5E05-F25A-4AA8-A0D5-7E4860197523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097FEF-1B92-4596-A87B-9801DF7BDC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0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0C8B27-0A19-40A8-BD31-B14E9FA97C3B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93580-A05D-4DC4-83F6-9DAE8C9D5D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10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23DA05-2E35-4E36-8CBA-7AE1798B821B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FE00E-D362-429C-8A63-A47EC5161A8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93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554657-CC1A-4099-8F4B-EDF38B8B140F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36923-461D-432E-936A-2D684328D8F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63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C5A1EA-E2FC-4BFD-BF98-F61572CCE9D5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80574-5956-4A1C-BD7F-BD37D5F8E1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34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BB83D-EA48-450A-AF32-1E7858DBE22F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837C4-CD59-44C0-8181-F3D0152CF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712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E73AEE-9C3C-4EB1-818D-EA8B6171E514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4389D-60D0-4128-8F85-CEFB7282DE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82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C16A86-F9CF-497D-BA0C-47B090B05AE5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16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04" y="6356350"/>
            <a:ext cx="21336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E0BB13B-CFAA-4CE6-8013-EA4F570E56F1}"/>
              </a:ext>
            </a:extLst>
          </p:cNvPr>
          <p:cNvSpPr/>
          <p:nvPr userDrawn="1"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6588224" y="5803511"/>
            <a:ext cx="2436769" cy="7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6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04" y="6356350"/>
            <a:ext cx="21336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04F8C51-401E-486B-ACCA-9FBF08AD7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16" y="5752577"/>
            <a:ext cx="1691680" cy="8658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78ACFB-B058-4C1A-9FE8-D6EF9F458BCE}"/>
              </a:ext>
            </a:extLst>
          </p:cNvPr>
          <p:cNvGrpSpPr/>
          <p:nvPr/>
        </p:nvGrpSpPr>
        <p:grpSpPr>
          <a:xfrm>
            <a:off x="6902708" y="136525"/>
            <a:ext cx="2205796" cy="823843"/>
            <a:chOff x="1331640" y="1052736"/>
            <a:chExt cx="4896526" cy="1828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CECFB0-CEBA-4B54-A594-A6B001A6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052736"/>
              <a:ext cx="1828804" cy="18288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D4E57A-857B-4EBE-9276-A20D679A9350}"/>
                </a:ext>
              </a:extLst>
            </p:cNvPr>
            <p:cNvSpPr txBox="1"/>
            <p:nvPr/>
          </p:nvSpPr>
          <p:spPr>
            <a:xfrm>
              <a:off x="2657243" y="1584693"/>
              <a:ext cx="3570923" cy="92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i="1" dirty="0"/>
                <a:t>  Department of</a:t>
              </a:r>
            </a:p>
            <a:p>
              <a:r>
                <a:rPr lang="en-GB" sz="1200" b="1" i="1" dirty="0"/>
                <a:t>Electronic Engineering</a:t>
              </a:r>
            </a:p>
          </p:txBody>
        </p:sp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F7E2B31-3FF2-4737-AC94-BE16820398D3}"/>
              </a:ext>
            </a:extLst>
          </p:cNvPr>
          <p:cNvSpPr/>
          <p:nvPr userDrawn="1"/>
        </p:nvSpPr>
        <p:spPr>
          <a:xfrm>
            <a:off x="0" y="6185504"/>
            <a:ext cx="9144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954EBC6-845C-454C-8484-2B7A2032B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16" y="5752577"/>
            <a:ext cx="1691680" cy="8658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152407-272C-400B-95E9-57AF4DDACEA1}"/>
              </a:ext>
            </a:extLst>
          </p:cNvPr>
          <p:cNvGrpSpPr/>
          <p:nvPr userDrawn="1"/>
        </p:nvGrpSpPr>
        <p:grpSpPr>
          <a:xfrm>
            <a:off x="6902708" y="136525"/>
            <a:ext cx="2205796" cy="823843"/>
            <a:chOff x="1331640" y="1052736"/>
            <a:chExt cx="4896526" cy="18288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685CA42-DA6A-4F99-AAAA-A759A779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052736"/>
              <a:ext cx="1828804" cy="182880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6B8DE0-7282-430A-BAB8-4F860EC5809A}"/>
                </a:ext>
              </a:extLst>
            </p:cNvPr>
            <p:cNvSpPr txBox="1"/>
            <p:nvPr/>
          </p:nvSpPr>
          <p:spPr>
            <a:xfrm>
              <a:off x="2657243" y="1584693"/>
              <a:ext cx="3570923" cy="92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i="1" dirty="0"/>
                <a:t>  Department of</a:t>
              </a:r>
            </a:p>
            <a:p>
              <a:r>
                <a:rPr lang="en-GB" sz="1200" b="1" i="1" dirty="0"/>
                <a:t>Electronic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582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A2657CF-1B89-4DA3-AED7-E9F834629907}" type="datetimeFigureOut">
              <a:rPr lang="en-US" altLang="en-US" smtClean="0"/>
              <a:pPr/>
              <a:t>2/19/2020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011A8EC-D146-41A9-AC8E-23B47C911C6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66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ctivation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edpix.com/photo/1103640/robot-isolated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91298-6549-4AA0-8344-7326F7D1BC18}"/>
              </a:ext>
            </a:extLst>
          </p:cNvPr>
          <p:cNvSpPr txBox="1"/>
          <p:nvPr/>
        </p:nvSpPr>
        <p:spPr>
          <a:xfrm>
            <a:off x="323528" y="116632"/>
            <a:ext cx="6696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>
                <a:solidFill>
                  <a:schemeClr val="bg1"/>
                </a:solidFill>
              </a:rPr>
              <a:t>Deep Learning Workshop for </a:t>
            </a:r>
            <a:br>
              <a:rPr lang="en-HK" sz="3200" dirty="0">
                <a:solidFill>
                  <a:schemeClr val="bg1"/>
                </a:solidFill>
              </a:rPr>
            </a:br>
            <a:r>
              <a:rPr lang="en-HK" sz="3200" dirty="0">
                <a:solidFill>
                  <a:schemeClr val="bg1"/>
                </a:solidFill>
              </a:rPr>
              <a:t>Secondary School Students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CF9D9-1A2E-4134-8402-960E79D4228E}"/>
              </a:ext>
            </a:extLst>
          </p:cNvPr>
          <p:cNvSpPr txBox="1"/>
          <p:nvPr/>
        </p:nvSpPr>
        <p:spPr>
          <a:xfrm>
            <a:off x="5580112" y="1340768"/>
            <a:ext cx="337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>
                <a:solidFill>
                  <a:schemeClr val="bg1"/>
                </a:solidFill>
              </a:rPr>
              <a:t>By CityU EE Department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4644008" y="5949280"/>
            <a:ext cx="2436769" cy="735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Convolution – detecting edges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19" name="Google Shape;346;p43">
            <a:extLst>
              <a:ext uri="{FF2B5EF4-FFF2-40B4-BE49-F238E27FC236}">
                <a16:creationId xmlns:a16="http://schemas.microsoft.com/office/drawing/2014/main" id="{5F886F3B-2FD2-4A2A-B2BD-998AD6E64C56}"/>
              </a:ext>
            </a:extLst>
          </p:cNvPr>
          <p:cNvSpPr txBox="1"/>
          <p:nvPr/>
        </p:nvSpPr>
        <p:spPr>
          <a:xfrm>
            <a:off x="827584" y="1186684"/>
            <a:ext cx="7359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HK" sz="2400" dirty="0"/>
              <a:t>These filters can be used to detect horizontal lines, vertical lines, and edges respectively</a:t>
            </a:r>
            <a:endParaRPr sz="2400" dirty="0"/>
          </a:p>
        </p:txBody>
      </p:sp>
      <p:grpSp>
        <p:nvGrpSpPr>
          <p:cNvPr id="8" name="Google Shape;355;p44">
            <a:extLst>
              <a:ext uri="{FF2B5EF4-FFF2-40B4-BE49-F238E27FC236}">
                <a16:creationId xmlns:a16="http://schemas.microsoft.com/office/drawing/2014/main" id="{C5D5E8C4-634A-48D6-82DF-F28BEF8FBE17}"/>
              </a:ext>
            </a:extLst>
          </p:cNvPr>
          <p:cNvGrpSpPr/>
          <p:nvPr/>
        </p:nvGrpSpPr>
        <p:grpSpPr>
          <a:xfrm>
            <a:off x="395536" y="2924944"/>
            <a:ext cx="3053200" cy="2128253"/>
            <a:chOff x="912025" y="1834675"/>
            <a:chExt cx="2396403" cy="1926005"/>
          </a:xfrm>
        </p:grpSpPr>
        <p:pic>
          <p:nvPicPr>
            <p:cNvPr id="9" name="Google Shape;356;p44" descr="\begin{bmatrix}&#10;1&amp;1&amp;1\\&#10;0&amp;0&amp;0\\&#10;-1&amp;-1&amp;-1&#10;\end{bmatrix}" title="MathEquation,#000000">
              <a:extLst>
                <a:ext uri="{FF2B5EF4-FFF2-40B4-BE49-F238E27FC236}">
                  <a16:creationId xmlns:a16="http://schemas.microsoft.com/office/drawing/2014/main" id="{43BB722D-D1D6-4816-8C4D-5F793E9C304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12025" y="1834675"/>
              <a:ext cx="2396226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357;p44">
              <a:extLst>
                <a:ext uri="{FF2B5EF4-FFF2-40B4-BE49-F238E27FC236}">
                  <a16:creationId xmlns:a16="http://schemas.microsoft.com/office/drawing/2014/main" id="{B8EB468B-900B-401E-90B0-F9FB0DCA2AD2}"/>
                </a:ext>
              </a:extLst>
            </p:cNvPr>
            <p:cNvSpPr txBox="1"/>
            <p:nvPr/>
          </p:nvSpPr>
          <p:spPr>
            <a:xfrm>
              <a:off x="912028" y="3285480"/>
              <a:ext cx="23964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Horizontal line filter</a:t>
              </a:r>
              <a:endParaRPr sz="1800" b="1" dirty="0"/>
            </a:p>
          </p:txBody>
        </p:sp>
      </p:grpSp>
      <p:grpSp>
        <p:nvGrpSpPr>
          <p:cNvPr id="11" name="Google Shape;358;p44">
            <a:extLst>
              <a:ext uri="{FF2B5EF4-FFF2-40B4-BE49-F238E27FC236}">
                <a16:creationId xmlns:a16="http://schemas.microsoft.com/office/drawing/2014/main" id="{C5A44384-8809-494C-8BC8-C6FA4FFFCCD1}"/>
              </a:ext>
            </a:extLst>
          </p:cNvPr>
          <p:cNvGrpSpPr/>
          <p:nvPr/>
        </p:nvGrpSpPr>
        <p:grpSpPr>
          <a:xfrm>
            <a:off x="3332672" y="2924944"/>
            <a:ext cx="2710724" cy="2111384"/>
            <a:chOff x="3635764" y="1834675"/>
            <a:chExt cx="2127600" cy="1910739"/>
          </a:xfrm>
        </p:grpSpPr>
        <p:pic>
          <p:nvPicPr>
            <p:cNvPr id="12" name="Google Shape;359;p44" descr="\begin{bmatrix}&#10;1&amp;0&amp;-1\\&#10;1&amp;0&amp;-1\\&#10;1&amp;0&amp;-1&#10;\end{bmatrix}" title="MathEquation,#000000">
              <a:extLst>
                <a:ext uri="{FF2B5EF4-FFF2-40B4-BE49-F238E27FC236}">
                  <a16:creationId xmlns:a16="http://schemas.microsoft.com/office/drawing/2014/main" id="{F436AD04-1310-4634-95EE-CAE54E433BD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9850" y="1834675"/>
              <a:ext cx="1899066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360;p44">
              <a:extLst>
                <a:ext uri="{FF2B5EF4-FFF2-40B4-BE49-F238E27FC236}">
                  <a16:creationId xmlns:a16="http://schemas.microsoft.com/office/drawing/2014/main" id="{6EBA2FDB-4046-4D7C-ACB0-7CADCE972F67}"/>
                </a:ext>
              </a:extLst>
            </p:cNvPr>
            <p:cNvSpPr txBox="1"/>
            <p:nvPr/>
          </p:nvSpPr>
          <p:spPr>
            <a:xfrm>
              <a:off x="3635764" y="3270214"/>
              <a:ext cx="21276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Vertical line filter</a:t>
              </a:r>
              <a:endParaRPr sz="1800" b="1" dirty="0"/>
            </a:p>
          </p:txBody>
        </p:sp>
      </p:grpSp>
      <p:grpSp>
        <p:nvGrpSpPr>
          <p:cNvPr id="14" name="Google Shape;361;p44">
            <a:extLst>
              <a:ext uri="{FF2B5EF4-FFF2-40B4-BE49-F238E27FC236}">
                <a16:creationId xmlns:a16="http://schemas.microsoft.com/office/drawing/2014/main" id="{74FA0036-0F1E-4E85-839F-A009706FAE24}"/>
              </a:ext>
            </a:extLst>
          </p:cNvPr>
          <p:cNvGrpSpPr/>
          <p:nvPr/>
        </p:nvGrpSpPr>
        <p:grpSpPr>
          <a:xfrm>
            <a:off x="5822733" y="2924944"/>
            <a:ext cx="3052975" cy="2031494"/>
            <a:chOff x="5981275" y="1758475"/>
            <a:chExt cx="2396226" cy="1838441"/>
          </a:xfrm>
        </p:grpSpPr>
        <p:pic>
          <p:nvPicPr>
            <p:cNvPr id="15" name="Google Shape;362;p44" descr="\begin{bmatrix}&#10;0&amp;-1&amp;0\\-1&amp;4&amp;-1\\0&amp;-1&amp;0\\&#10;\end{bmatrix}" title="MathEquation,#000000">
              <a:extLst>
                <a:ext uri="{FF2B5EF4-FFF2-40B4-BE49-F238E27FC236}">
                  <a16:creationId xmlns:a16="http://schemas.microsoft.com/office/drawing/2014/main" id="{DB8BD82D-2FC3-4631-9BAD-A707485EB84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1275" y="1758475"/>
              <a:ext cx="2396226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363;p44">
              <a:extLst>
                <a:ext uri="{FF2B5EF4-FFF2-40B4-BE49-F238E27FC236}">
                  <a16:creationId xmlns:a16="http://schemas.microsoft.com/office/drawing/2014/main" id="{0143735B-FF41-4F6E-9DE8-A4669C818117}"/>
                </a:ext>
              </a:extLst>
            </p:cNvPr>
            <p:cNvSpPr txBox="1"/>
            <p:nvPr/>
          </p:nvSpPr>
          <p:spPr>
            <a:xfrm>
              <a:off x="6063727" y="3121716"/>
              <a:ext cx="22770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Laplacian filter</a:t>
              </a:r>
              <a:br>
                <a:rPr lang="en" sz="1800" b="1" dirty="0"/>
              </a:br>
              <a:r>
                <a:rPr lang="en" sz="1800" b="1" dirty="0"/>
                <a:t>(edge detection)</a:t>
              </a:r>
              <a:endParaRPr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24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Convolution – detecting edges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17" name="Google Shape;371;p45">
            <a:extLst>
              <a:ext uri="{FF2B5EF4-FFF2-40B4-BE49-F238E27FC236}">
                <a16:creationId xmlns:a16="http://schemas.microsoft.com/office/drawing/2014/main" id="{F56F87E8-B42F-48E3-A8D1-620BF16F53FA}"/>
              </a:ext>
            </a:extLst>
          </p:cNvPr>
          <p:cNvGrpSpPr/>
          <p:nvPr/>
        </p:nvGrpSpPr>
        <p:grpSpPr>
          <a:xfrm>
            <a:off x="179512" y="1340768"/>
            <a:ext cx="8784974" cy="4464496"/>
            <a:chOff x="1384850" y="1339950"/>
            <a:chExt cx="6383226" cy="2757175"/>
          </a:xfrm>
        </p:grpSpPr>
        <p:pic>
          <p:nvPicPr>
            <p:cNvPr id="18" name="Google Shape;372;p45">
              <a:extLst>
                <a:ext uri="{FF2B5EF4-FFF2-40B4-BE49-F238E27FC236}">
                  <a16:creationId xmlns:a16="http://schemas.microsoft.com/office/drawing/2014/main" id="{FABB9401-21FB-4701-A798-5AEA0182C80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62679" y="1339950"/>
              <a:ext cx="1823183" cy="1172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73;p45">
              <a:extLst>
                <a:ext uri="{FF2B5EF4-FFF2-40B4-BE49-F238E27FC236}">
                  <a16:creationId xmlns:a16="http://schemas.microsoft.com/office/drawing/2014/main" id="{CB31578D-B599-4F8F-AF93-5B2F2C3769C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4893" y="2923119"/>
              <a:ext cx="1823183" cy="1174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374;p45">
              <a:extLst>
                <a:ext uri="{FF2B5EF4-FFF2-40B4-BE49-F238E27FC236}">
                  <a16:creationId xmlns:a16="http://schemas.microsoft.com/office/drawing/2014/main" id="{BA1B205B-ECF4-4A18-85FC-B9416F603FD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8293" y="2923119"/>
              <a:ext cx="1828915" cy="1174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375;p45">
              <a:extLst>
                <a:ext uri="{FF2B5EF4-FFF2-40B4-BE49-F238E27FC236}">
                  <a16:creationId xmlns:a16="http://schemas.microsoft.com/office/drawing/2014/main" id="{87144B1B-5CA5-4C89-AD41-C6FECD3866B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84850" y="2923739"/>
              <a:ext cx="1823183" cy="1172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" name="Google Shape;376;p45">
              <a:extLst>
                <a:ext uri="{FF2B5EF4-FFF2-40B4-BE49-F238E27FC236}">
                  <a16:creationId xmlns:a16="http://schemas.microsoft.com/office/drawing/2014/main" id="{F286731D-EDCA-4CB0-9D31-F930C7E41556}"/>
                </a:ext>
              </a:extLst>
            </p:cNvPr>
            <p:cNvCxnSpPr/>
            <p:nvPr/>
          </p:nvCxnSpPr>
          <p:spPr>
            <a:xfrm flipH="1">
              <a:off x="2677548" y="2324136"/>
              <a:ext cx="775500" cy="471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377;p45">
              <a:extLst>
                <a:ext uri="{FF2B5EF4-FFF2-40B4-BE49-F238E27FC236}">
                  <a16:creationId xmlns:a16="http://schemas.microsoft.com/office/drawing/2014/main" id="{75E316EB-BDE0-4DE8-BF58-A93D5ADDC3B3}"/>
                </a:ext>
              </a:extLst>
            </p:cNvPr>
            <p:cNvCxnSpPr/>
            <p:nvPr/>
          </p:nvCxnSpPr>
          <p:spPr>
            <a:xfrm>
              <a:off x="4574260" y="2475698"/>
              <a:ext cx="0" cy="411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378;p45">
              <a:extLst>
                <a:ext uri="{FF2B5EF4-FFF2-40B4-BE49-F238E27FC236}">
                  <a16:creationId xmlns:a16="http://schemas.microsoft.com/office/drawing/2014/main" id="{598BE6BF-8CA1-4F42-BB8C-11DC1DF03588}"/>
                </a:ext>
              </a:extLst>
            </p:cNvPr>
            <p:cNvCxnSpPr/>
            <p:nvPr/>
          </p:nvCxnSpPr>
          <p:spPr>
            <a:xfrm>
              <a:off x="5635345" y="2305524"/>
              <a:ext cx="734400" cy="5091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B89756-84A9-4137-9BC8-218B1F489622}"/>
              </a:ext>
            </a:extLst>
          </p:cNvPr>
          <p:cNvSpPr txBox="1"/>
          <p:nvPr/>
        </p:nvSpPr>
        <p:spPr>
          <a:xfrm>
            <a:off x="637777" y="1514357"/>
            <a:ext cx="238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An image after taking the convolution with…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4D6F8D-268E-49EA-8CA6-4C02D8970600}"/>
              </a:ext>
            </a:extLst>
          </p:cNvPr>
          <p:cNvSpPr txBox="1"/>
          <p:nvPr/>
        </p:nvSpPr>
        <p:spPr>
          <a:xfrm>
            <a:off x="272408" y="2899123"/>
            <a:ext cx="238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Horizontal line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717C5-EC37-447C-A80D-76F77A8B790C}"/>
              </a:ext>
            </a:extLst>
          </p:cNvPr>
          <p:cNvSpPr txBox="1"/>
          <p:nvPr/>
        </p:nvSpPr>
        <p:spPr>
          <a:xfrm>
            <a:off x="2717308" y="33753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Vertical line filter</a:t>
            </a:r>
          </a:p>
          <a:p>
            <a:endParaRPr lang="en-H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CC5EE2-81F6-4033-B75C-B325E0778CF6}"/>
              </a:ext>
            </a:extLst>
          </p:cNvPr>
          <p:cNvSpPr/>
          <p:nvPr/>
        </p:nvSpPr>
        <p:spPr>
          <a:xfrm>
            <a:off x="6804248" y="2780928"/>
            <a:ext cx="1751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Laplacian filter</a:t>
            </a:r>
            <a:br>
              <a:rPr lang="en-HK" b="1" dirty="0"/>
            </a:br>
            <a:r>
              <a:rPr lang="en-HK" b="1" dirty="0"/>
              <a:t>(edge detection)</a:t>
            </a:r>
          </a:p>
        </p:txBody>
      </p:sp>
    </p:spTree>
    <p:extLst>
      <p:ext uri="{BB962C8B-B14F-4D97-AF65-F5344CB8AC3E}">
        <p14:creationId xmlns:p14="http://schemas.microsoft.com/office/powerpoint/2010/main" val="30721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56490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Now I have the features, </a:t>
            </a:r>
          </a:p>
          <a:p>
            <a:r>
              <a:rPr lang="en-HK" sz="3600" b="1" dirty="0">
                <a:solidFill>
                  <a:srgbClr val="0070C0"/>
                </a:solidFill>
              </a:rPr>
              <a:t>what’s next?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0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483417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Modelling the brain </a:t>
            </a:r>
            <a:br>
              <a:rPr lang="en-HK" sz="3600" b="1" dirty="0">
                <a:solidFill>
                  <a:srgbClr val="0070C0"/>
                </a:solidFill>
              </a:rPr>
            </a:br>
            <a:r>
              <a:rPr lang="en-HK" sz="3600" b="1" dirty="0">
                <a:solidFill>
                  <a:srgbClr val="0070C0"/>
                </a:solidFill>
              </a:rPr>
              <a:t>– artificial neural network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10" name="Google Shape;357;p32">
            <a:extLst>
              <a:ext uri="{FF2B5EF4-FFF2-40B4-BE49-F238E27FC236}">
                <a16:creationId xmlns:a16="http://schemas.microsoft.com/office/drawing/2014/main" id="{F68E489D-9CEE-4C25-968A-1C6AF55C53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878" t="37269" r="26263" b="18519"/>
          <a:stretch/>
        </p:blipFill>
        <p:spPr>
          <a:xfrm>
            <a:off x="4908712" y="2793382"/>
            <a:ext cx="4102199" cy="199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8;p32">
            <a:extLst>
              <a:ext uri="{FF2B5EF4-FFF2-40B4-BE49-F238E27FC236}">
                <a16:creationId xmlns:a16="http://schemas.microsoft.com/office/drawing/2014/main" id="{1E3E1279-BBFC-4E5D-9379-B6D7125ABD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2564904"/>
            <a:ext cx="4513175" cy="291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utput = g(\vec{w} \cdot \vec{x} + w_0)">
            <a:extLst>
              <a:ext uri="{FF2B5EF4-FFF2-40B4-BE49-F238E27FC236}">
                <a16:creationId xmlns:a16="http://schemas.microsoft.com/office/drawing/2014/main" id="{CD77E489-9F11-4E67-B31F-FE8F00EE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60" y="5013176"/>
            <a:ext cx="3449960" cy="42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CEA88-68B2-4C22-8D97-D34B5B379E52}"/>
              </a:ext>
            </a:extLst>
          </p:cNvPr>
          <p:cNvSpPr txBox="1"/>
          <p:nvPr/>
        </p:nvSpPr>
        <p:spPr>
          <a:xfrm>
            <a:off x="1403648" y="191683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b="1" dirty="0"/>
              <a:t>A biological neuron</a:t>
            </a:r>
          </a:p>
        </p:txBody>
      </p:sp>
    </p:spTree>
    <p:extLst>
      <p:ext uri="{BB962C8B-B14F-4D97-AF65-F5344CB8AC3E}">
        <p14:creationId xmlns:p14="http://schemas.microsoft.com/office/powerpoint/2010/main" val="862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4F65-7BF2-4C2D-AFC6-05EA1CE79C2C}"/>
              </a:ext>
            </a:extLst>
          </p:cNvPr>
          <p:cNvSpPr txBox="1">
            <a:spLocks/>
          </p:cNvSpPr>
          <p:nvPr/>
        </p:nvSpPr>
        <p:spPr bwMode="auto">
          <a:xfrm>
            <a:off x="1243559" y="483417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kern="0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Activation Function ━ Adding Non-Linearity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4" name="Google Shape;387;p36">
            <a:extLst>
              <a:ext uri="{FF2B5EF4-FFF2-40B4-BE49-F238E27FC236}">
                <a16:creationId xmlns:a16="http://schemas.microsoft.com/office/drawing/2014/main" id="{AB6903EE-B027-4EB7-9EFE-AB52681149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528" y="1556792"/>
            <a:ext cx="8820472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2;p36">
            <a:extLst>
              <a:ext uri="{FF2B5EF4-FFF2-40B4-BE49-F238E27FC236}">
                <a16:creationId xmlns:a16="http://schemas.microsoft.com/office/drawing/2014/main" id="{3CD44CB5-FF07-4F72-89D5-A8762A433943}"/>
              </a:ext>
            </a:extLst>
          </p:cNvPr>
          <p:cNvSpPr txBox="1"/>
          <p:nvPr/>
        </p:nvSpPr>
        <p:spPr>
          <a:xfrm>
            <a:off x="1016348" y="5262803"/>
            <a:ext cx="73938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Full list of common activation functions: </a:t>
            </a:r>
            <a:r>
              <a:rPr lang="en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https://keras.io/activations/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16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483417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Modelling the brain </a:t>
            </a:r>
            <a:br>
              <a:rPr lang="en-HK" sz="3600" b="1" dirty="0">
                <a:solidFill>
                  <a:srgbClr val="0070C0"/>
                </a:solidFill>
              </a:rPr>
            </a:br>
            <a:r>
              <a:rPr lang="en-HK" sz="3600" b="1" dirty="0">
                <a:solidFill>
                  <a:srgbClr val="0070C0"/>
                </a:solidFill>
              </a:rPr>
              <a:t>– artificial neural network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8" name="Google Shape;366;p33">
            <a:extLst>
              <a:ext uri="{FF2B5EF4-FFF2-40B4-BE49-F238E27FC236}">
                <a16:creationId xmlns:a16="http://schemas.microsoft.com/office/drawing/2014/main" id="{CA0DA090-42A5-4465-B8AC-5EE32850F7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3365" y="2717061"/>
            <a:ext cx="4596051" cy="31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7;p33">
            <a:extLst>
              <a:ext uri="{FF2B5EF4-FFF2-40B4-BE49-F238E27FC236}">
                <a16:creationId xmlns:a16="http://schemas.microsoft.com/office/drawing/2014/main" id="{4CCEEDAA-DD0C-4AE0-A5DF-C7AA87EF64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18" t="6109" r="3773" b="6108"/>
          <a:stretch/>
        </p:blipFill>
        <p:spPr>
          <a:xfrm>
            <a:off x="83595" y="2734626"/>
            <a:ext cx="4996849" cy="30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0;p32">
            <a:extLst>
              <a:ext uri="{FF2B5EF4-FFF2-40B4-BE49-F238E27FC236}">
                <a16:creationId xmlns:a16="http://schemas.microsoft.com/office/drawing/2014/main" id="{18119BC0-D62D-4B51-82AF-439B4E28D9CB}"/>
              </a:ext>
            </a:extLst>
          </p:cNvPr>
          <p:cNvSpPr txBox="1"/>
          <p:nvPr/>
        </p:nvSpPr>
        <p:spPr>
          <a:xfrm>
            <a:off x="611560" y="1412776"/>
            <a:ext cx="8328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HK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Putting many neurons together, we have an artificial neural network</a:t>
            </a: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Aka: deep neural network, </a:t>
            </a:r>
            <a:r>
              <a:rPr lang="en-HK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fully connected neural network,</a:t>
            </a: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connectionist system, multilayer perceptron etc</a:t>
            </a:r>
            <a:endParaRPr sz="18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54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40466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Learning the filters by </a:t>
            </a:r>
            <a:br>
              <a:rPr lang="en-HK" sz="3600" b="1" dirty="0">
                <a:solidFill>
                  <a:srgbClr val="0070C0"/>
                </a:solidFill>
              </a:rPr>
            </a:br>
            <a:r>
              <a:rPr lang="en-HK" sz="3600" b="1" dirty="0">
                <a:solidFill>
                  <a:srgbClr val="0070C0"/>
                </a:solidFill>
              </a:rPr>
              <a:t>convolutional neural network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FA7C82-3F23-44D7-8C21-E50D7512297B}"/>
              </a:ext>
            </a:extLst>
          </p:cNvPr>
          <p:cNvGrpSpPr/>
          <p:nvPr/>
        </p:nvGrpSpPr>
        <p:grpSpPr>
          <a:xfrm>
            <a:off x="251520" y="2676087"/>
            <a:ext cx="8683899" cy="3057169"/>
            <a:chOff x="316626" y="2373189"/>
            <a:chExt cx="8683899" cy="3057169"/>
          </a:xfrm>
        </p:grpSpPr>
        <p:pic>
          <p:nvPicPr>
            <p:cNvPr id="17" name="Google Shape;198;p32">
              <a:extLst>
                <a:ext uri="{FF2B5EF4-FFF2-40B4-BE49-F238E27FC236}">
                  <a16:creationId xmlns:a16="http://schemas.microsoft.com/office/drawing/2014/main" id="{942C79CB-4B79-401E-97D1-90602D44B82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6626" y="2420888"/>
              <a:ext cx="8482880" cy="29510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0;p32">
              <a:extLst>
                <a:ext uri="{FF2B5EF4-FFF2-40B4-BE49-F238E27FC236}">
                  <a16:creationId xmlns:a16="http://schemas.microsoft.com/office/drawing/2014/main" id="{04E03386-CC17-4F07-8279-4D8CB4E57B27}"/>
                </a:ext>
              </a:extLst>
            </p:cNvPr>
            <p:cNvGrpSpPr/>
            <p:nvPr/>
          </p:nvGrpSpPr>
          <p:grpSpPr>
            <a:xfrm>
              <a:off x="7490332" y="2996952"/>
              <a:ext cx="611767" cy="2016224"/>
              <a:chOff x="7566525" y="1702250"/>
              <a:chExt cx="543600" cy="1880400"/>
            </a:xfrm>
          </p:grpSpPr>
          <p:sp>
            <p:nvSpPr>
              <p:cNvPr id="21" name="Google Shape;201;p32">
                <a:extLst>
                  <a:ext uri="{FF2B5EF4-FFF2-40B4-BE49-F238E27FC236}">
                    <a16:creationId xmlns:a16="http://schemas.microsoft.com/office/drawing/2014/main" id="{603103DC-7EA0-4CF9-84B8-1BD99CCBBAD6}"/>
                  </a:ext>
                </a:extLst>
              </p:cNvPr>
              <p:cNvSpPr/>
              <p:nvPr/>
            </p:nvSpPr>
            <p:spPr>
              <a:xfrm>
                <a:off x="7566525" y="1702250"/>
                <a:ext cx="543600" cy="1880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2" name="Google Shape;202;p32">
                <a:extLst>
                  <a:ext uri="{FF2B5EF4-FFF2-40B4-BE49-F238E27FC236}">
                    <a16:creationId xmlns:a16="http://schemas.microsoft.com/office/drawing/2014/main" id="{5AA79A26-A062-4B58-B906-6B467CB5802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566525" y="1702250"/>
                <a:ext cx="543600" cy="543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03;p32">
                <a:extLst>
                  <a:ext uri="{FF2B5EF4-FFF2-40B4-BE49-F238E27FC236}">
                    <a16:creationId xmlns:a16="http://schemas.microsoft.com/office/drawing/2014/main" id="{B7909C86-1F15-488D-9A24-C6716BCF208F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96050" y="2400175"/>
                <a:ext cx="484550" cy="484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04;p32">
                <a:extLst>
                  <a:ext uri="{FF2B5EF4-FFF2-40B4-BE49-F238E27FC236}">
                    <a16:creationId xmlns:a16="http://schemas.microsoft.com/office/drawing/2014/main" id="{C362578D-F975-4F24-BF53-6FD7009710AE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596050" y="2977875"/>
                <a:ext cx="484550" cy="4961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3176F0-3202-4607-A8EE-E635F51BB9AF}"/>
                </a:ext>
              </a:extLst>
            </p:cNvPr>
            <p:cNvGrpSpPr/>
            <p:nvPr/>
          </p:nvGrpSpPr>
          <p:grpSpPr>
            <a:xfrm>
              <a:off x="395536" y="2933948"/>
              <a:ext cx="1434404" cy="1330891"/>
              <a:chOff x="-575852" y="4293096"/>
              <a:chExt cx="2627572" cy="243795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586F449-626D-4239-A650-87F2A7F285C7}"/>
                  </a:ext>
                </a:extLst>
              </p:cNvPr>
              <p:cNvSpPr/>
              <p:nvPr/>
            </p:nvSpPr>
            <p:spPr>
              <a:xfrm>
                <a:off x="-575852" y="4293096"/>
                <a:ext cx="2627572" cy="2437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pic>
            <p:nvPicPr>
              <p:cNvPr id="26" name="Google Shape;112;p21">
                <a:extLst>
                  <a:ext uri="{FF2B5EF4-FFF2-40B4-BE49-F238E27FC236}">
                    <a16:creationId xmlns:a16="http://schemas.microsoft.com/office/drawing/2014/main" id="{C9CCC800-03AA-48E6-B4EB-0F8D266570F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324544" y="4394199"/>
                <a:ext cx="2336852" cy="23368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7FECB5-3B8A-4F27-A980-C8747BFB0F48}"/>
                </a:ext>
              </a:extLst>
            </p:cNvPr>
            <p:cNvSpPr txBox="1"/>
            <p:nvPr/>
          </p:nvSpPr>
          <p:spPr>
            <a:xfrm>
              <a:off x="2915816" y="5003884"/>
              <a:ext cx="15841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Feature map</a:t>
              </a:r>
              <a:endParaRPr lang="en-HK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A93605-828A-4982-8BD8-1F67F66E902F}"/>
                </a:ext>
              </a:extLst>
            </p:cNvPr>
            <p:cNvSpPr txBox="1"/>
            <p:nvPr/>
          </p:nvSpPr>
          <p:spPr>
            <a:xfrm>
              <a:off x="4427984" y="4509119"/>
              <a:ext cx="1440164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Feature map</a:t>
              </a:r>
              <a:endParaRPr lang="en-HK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4D6FF5-2067-4921-95B8-3C9B239D669D}"/>
                </a:ext>
              </a:extLst>
            </p:cNvPr>
            <p:cNvSpPr txBox="1"/>
            <p:nvPr/>
          </p:nvSpPr>
          <p:spPr>
            <a:xfrm>
              <a:off x="6156176" y="5061025"/>
              <a:ext cx="1440164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Feature map</a:t>
              </a:r>
              <a:endParaRPr lang="en-HK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83B22F-6E7C-4637-8207-9920DD9978BF}"/>
                </a:ext>
              </a:extLst>
            </p:cNvPr>
            <p:cNvSpPr txBox="1"/>
            <p:nvPr/>
          </p:nvSpPr>
          <p:spPr>
            <a:xfrm>
              <a:off x="6300192" y="3834662"/>
              <a:ext cx="936104" cy="2424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HK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6E0988-AD42-475D-BC9F-00B5ECC71B01}"/>
                </a:ext>
              </a:extLst>
            </p:cNvPr>
            <p:cNvSpPr txBox="1"/>
            <p:nvPr/>
          </p:nvSpPr>
          <p:spPr>
            <a:xfrm>
              <a:off x="5055310" y="2373189"/>
              <a:ext cx="173761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Fully connected layer</a:t>
              </a:r>
              <a:endParaRPr lang="en-HK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36326-62DD-4CEF-A910-9FF9E51B84B6}"/>
                </a:ext>
              </a:extLst>
            </p:cNvPr>
            <p:cNvSpPr txBox="1"/>
            <p:nvPr/>
          </p:nvSpPr>
          <p:spPr>
            <a:xfrm>
              <a:off x="6667669" y="2533053"/>
              <a:ext cx="2332856" cy="4638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Class probability</a:t>
              </a:r>
              <a:endParaRPr lang="en-HK" sz="2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11A827-3673-4483-A2F7-4AC0B7A46109}"/>
                </a:ext>
              </a:extLst>
            </p:cNvPr>
            <p:cNvSpPr txBox="1"/>
            <p:nvPr/>
          </p:nvSpPr>
          <p:spPr>
            <a:xfrm>
              <a:off x="8164392" y="3103718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90%</a:t>
              </a:r>
              <a:endParaRPr lang="en-HK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AE4AD5-478C-46E8-AF39-FF96C3DF2313}"/>
                </a:ext>
              </a:extLst>
            </p:cNvPr>
            <p:cNvSpPr txBox="1"/>
            <p:nvPr/>
          </p:nvSpPr>
          <p:spPr>
            <a:xfrm>
              <a:off x="8145431" y="3761756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5%</a:t>
              </a:r>
              <a:endParaRPr lang="en-HK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C65675-C958-4286-B81E-8FE52F331475}"/>
                </a:ext>
              </a:extLst>
            </p:cNvPr>
            <p:cNvSpPr txBox="1"/>
            <p:nvPr/>
          </p:nvSpPr>
          <p:spPr>
            <a:xfrm>
              <a:off x="8164392" y="4382163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5%</a:t>
              </a:r>
              <a:endParaRPr lang="en-HK" dirty="0"/>
            </a:p>
          </p:txBody>
        </p:sp>
      </p:grpSp>
      <p:sp>
        <p:nvSpPr>
          <p:cNvPr id="35" name="Google Shape;346;p43">
            <a:extLst>
              <a:ext uri="{FF2B5EF4-FFF2-40B4-BE49-F238E27FC236}">
                <a16:creationId xmlns:a16="http://schemas.microsoft.com/office/drawing/2014/main" id="{A7B3DB01-A1E2-4EED-830D-2C1A904127EC}"/>
              </a:ext>
            </a:extLst>
          </p:cNvPr>
          <p:cNvSpPr txBox="1"/>
          <p:nvPr/>
        </p:nvSpPr>
        <p:spPr>
          <a:xfrm>
            <a:off x="630948" y="1441632"/>
            <a:ext cx="7359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HK" sz="2400" dirty="0"/>
              <a:t>Instead of handcrafting the filters, they can be learned by the convolutional neural network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825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56490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Hands-on coding!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073" y="2355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Past workshops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102393-BA24-4273-9E74-F927B03B8066}"/>
              </a:ext>
            </a:extLst>
          </p:cNvPr>
          <p:cNvGrpSpPr/>
          <p:nvPr/>
        </p:nvGrpSpPr>
        <p:grpSpPr>
          <a:xfrm>
            <a:off x="539552" y="705527"/>
            <a:ext cx="8352927" cy="5981442"/>
            <a:chOff x="683568" y="876558"/>
            <a:chExt cx="8151644" cy="5981442"/>
          </a:xfrm>
        </p:grpSpPr>
        <p:pic>
          <p:nvPicPr>
            <p:cNvPr id="5" name="Picture 4" descr="A group of people sitting at a table using a computer&#10;&#10;Description automatically generated">
              <a:extLst>
                <a:ext uri="{FF2B5EF4-FFF2-40B4-BE49-F238E27FC236}">
                  <a16:creationId xmlns:a16="http://schemas.microsoft.com/office/drawing/2014/main" id="{7B4EFDAF-E6CD-4F1E-9F6C-B4BE42127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674" y="3847356"/>
              <a:ext cx="4131798" cy="3010644"/>
            </a:xfrm>
            <a:prstGeom prst="rect">
              <a:avLst/>
            </a:prstGeom>
          </p:spPr>
        </p:pic>
        <p:pic>
          <p:nvPicPr>
            <p:cNvPr id="10" name="Picture 9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07D3D1DF-3404-45D3-BCD0-A98579E9E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3808374"/>
              <a:ext cx="4129215" cy="3010644"/>
            </a:xfrm>
            <a:prstGeom prst="rect">
              <a:avLst/>
            </a:prstGeom>
          </p:spPr>
        </p:pic>
        <p:pic>
          <p:nvPicPr>
            <p:cNvPr id="3" name="Picture 2" descr="A group of people sitting at a table in front of a computer&#10;&#10;Description automatically generated">
              <a:extLst>
                <a:ext uri="{FF2B5EF4-FFF2-40B4-BE49-F238E27FC236}">
                  <a16:creationId xmlns:a16="http://schemas.microsoft.com/office/drawing/2014/main" id="{B32E700E-F66C-497B-A99B-3B574AF5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876558"/>
              <a:ext cx="4077113" cy="2970798"/>
            </a:xfrm>
            <a:prstGeom prst="rect">
              <a:avLst/>
            </a:prstGeom>
          </p:spPr>
        </p:pic>
        <p:pic>
          <p:nvPicPr>
            <p:cNvPr id="8" name="Picture 7" descr="A group of people sitting at a table using a computer&#10;&#10;Description automatically generated">
              <a:extLst>
                <a:ext uri="{FF2B5EF4-FFF2-40B4-BE49-F238E27FC236}">
                  <a16:creationId xmlns:a16="http://schemas.microsoft.com/office/drawing/2014/main" id="{6FA1A94B-DC9B-48E2-8B92-E9A1B8C0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681" y="878440"/>
              <a:ext cx="4074531" cy="2968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3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632"/>
            <a:ext cx="8510501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2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E7CC3327-C06C-4B4F-B1C2-5F9686C3627F}"/>
              </a:ext>
            </a:extLst>
          </p:cNvPr>
          <p:cNvSpPr txBox="1">
            <a:spLocks noGrp="1"/>
          </p:cNvSpPr>
          <p:nvPr/>
        </p:nvSpPr>
        <p:spPr>
          <a:xfrm>
            <a:off x="467544" y="3424312"/>
            <a:ext cx="8510132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Build</a:t>
            </a:r>
            <a:r>
              <a:rPr lang="en-HK" dirty="0" err="1">
                <a:solidFill>
                  <a:srgbClr val="0070C0"/>
                </a:solidFill>
              </a:rPr>
              <a:t>ing</a:t>
            </a:r>
            <a:r>
              <a:rPr lang="en" dirty="0">
                <a:solidFill>
                  <a:srgbClr val="0070C0"/>
                </a:solidFill>
              </a:rPr>
              <a:t> a Pokemon classifier with </a:t>
            </a:r>
            <a:endParaRPr dirty="0">
              <a:solidFill>
                <a:srgbClr val="0070C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</a:rPr>
              <a:t>TensorFlow</a:t>
            </a:r>
            <a:r>
              <a:rPr lang="en" dirty="0">
                <a:solidFill>
                  <a:srgbClr val="0070C0"/>
                </a:solidFill>
              </a:rPr>
              <a:t>, </a:t>
            </a:r>
            <a:r>
              <a:rPr lang="en" b="1" dirty="0">
                <a:solidFill>
                  <a:srgbClr val="0070C0"/>
                </a:solidFill>
              </a:rPr>
              <a:t>Keras </a:t>
            </a:r>
            <a:r>
              <a:rPr lang="en" dirty="0">
                <a:solidFill>
                  <a:srgbClr val="0070C0"/>
                </a:solidFill>
              </a:rPr>
              <a:t>and </a:t>
            </a:r>
            <a:r>
              <a:rPr lang="en" b="1" dirty="0">
                <a:solidFill>
                  <a:srgbClr val="0070C0"/>
                </a:solidFill>
              </a:rPr>
              <a:t>Colab</a:t>
            </a:r>
            <a:endParaRPr b="1" dirty="0">
              <a:solidFill>
                <a:srgbClr val="0070C0"/>
              </a:solidFill>
            </a:endParaRPr>
          </a:p>
        </p:txBody>
      </p:sp>
      <p:pic>
        <p:nvPicPr>
          <p:cNvPr id="4" name="Google Shape;82;p15">
            <a:extLst>
              <a:ext uri="{FF2B5EF4-FFF2-40B4-BE49-F238E27FC236}">
                <a16:creationId xmlns:a16="http://schemas.microsoft.com/office/drawing/2014/main" id="{76B48872-C6FA-451B-93BC-138C32C5A8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5776" y="1170214"/>
            <a:ext cx="3758499" cy="138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251520" y="404664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 smtClean="0">
                <a:solidFill>
                  <a:srgbClr val="0070C0"/>
                </a:solidFill>
              </a:rPr>
              <a:t>Acknowledgements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D57EE-3692-481B-92F4-773C961E7CBB}"/>
              </a:ext>
            </a:extLst>
          </p:cNvPr>
          <p:cNvSpPr txBox="1"/>
          <p:nvPr/>
        </p:nvSpPr>
        <p:spPr>
          <a:xfrm>
            <a:off x="611560" y="1317734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Prof. Stella Pang – Head, Department of EE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/>
              <a:t>Kinni</a:t>
            </a:r>
            <a:r>
              <a:rPr lang="en-US" sz="2400" dirty="0" smtClean="0"/>
              <a:t> </a:t>
            </a:r>
            <a:r>
              <a:rPr lang="en-US" sz="2400" dirty="0"/>
              <a:t>Mew – CityU EE Alumni, GDG Developer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John Wong – Research Assistant, </a:t>
            </a:r>
            <a:r>
              <a:rPr lang="en-US" sz="2400" dirty="0" smtClean="0"/>
              <a:t>Department of EE</a:t>
            </a:r>
            <a:endParaRPr lang="en-US" sz="24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HK" sz="2400" dirty="0"/>
              <a:t>Credit to </a:t>
            </a:r>
            <a:r>
              <a:rPr lang="en-HK" sz="2400" dirty="0" err="1"/>
              <a:t>PyImageSearch</a:t>
            </a:r>
            <a:r>
              <a:rPr lang="en-HK" sz="2400" dirty="0"/>
              <a:t> for the dataset</a:t>
            </a:r>
          </a:p>
        </p:txBody>
      </p:sp>
    </p:spTree>
    <p:extLst>
      <p:ext uri="{BB962C8B-B14F-4D97-AF65-F5344CB8AC3E}">
        <p14:creationId xmlns:p14="http://schemas.microsoft.com/office/powerpoint/2010/main" val="29849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021D64-52D7-4923-9BBF-9249AB74EDE0}"/>
              </a:ext>
            </a:extLst>
          </p:cNvPr>
          <p:cNvSpPr/>
          <p:nvPr/>
        </p:nvSpPr>
        <p:spPr>
          <a:xfrm>
            <a:off x="6876256" y="5591920"/>
            <a:ext cx="1800200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6444208" y="5877272"/>
            <a:ext cx="2436769" cy="735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689747" y="476672"/>
            <a:ext cx="7856855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3600" b="1" dirty="0">
                <a:solidFill>
                  <a:srgbClr val="0070C0"/>
                </a:solidFill>
                <a:cs typeface="Times New Roman" pitchFamily="18" charset="0"/>
              </a:rPr>
              <a:t>5 types of </a:t>
            </a:r>
            <a:r>
              <a:rPr lang="en-GB" sz="3600" b="1" dirty="0" err="1">
                <a:solidFill>
                  <a:srgbClr val="0070C0"/>
                </a:solidFill>
                <a:cs typeface="Times New Roman" pitchFamily="18" charset="0"/>
              </a:rPr>
              <a:t>Pokemon</a:t>
            </a:r>
            <a:r>
              <a:rPr lang="en-GB" sz="3600" b="1" dirty="0">
                <a:solidFill>
                  <a:srgbClr val="0070C0"/>
                </a:solidFill>
                <a:cs typeface="Times New Roman" pitchFamily="18" charset="0"/>
              </a:rPr>
              <a:t> to be classified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1F1EBF0F-A06E-4C50-93E3-862B073A55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560" y="2175662"/>
            <a:ext cx="1600699" cy="16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3;p21">
            <a:extLst>
              <a:ext uri="{FF2B5EF4-FFF2-40B4-BE49-F238E27FC236}">
                <a16:creationId xmlns:a16="http://schemas.microsoft.com/office/drawing/2014/main" id="{40AB41CD-64CA-4D72-AAB6-A1233710BA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950" y="2272907"/>
            <a:ext cx="1491825" cy="14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4;p21">
            <a:extLst>
              <a:ext uri="{FF2B5EF4-FFF2-40B4-BE49-F238E27FC236}">
                <a16:creationId xmlns:a16="http://schemas.microsoft.com/office/drawing/2014/main" id="{2D5B3A1E-6D27-4CB8-B187-5B357C5850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263" y="2212309"/>
            <a:ext cx="1491825" cy="152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5;p21">
            <a:extLst>
              <a:ext uri="{FF2B5EF4-FFF2-40B4-BE49-F238E27FC236}">
                <a16:creationId xmlns:a16="http://schemas.microsoft.com/office/drawing/2014/main" id="{8B2EF784-BA37-4F3B-9A60-F81A7FE31F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120" y="2289100"/>
            <a:ext cx="1373850" cy="13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6;p21">
            <a:extLst>
              <a:ext uri="{FF2B5EF4-FFF2-40B4-BE49-F238E27FC236}">
                <a16:creationId xmlns:a16="http://schemas.microsoft.com/office/drawing/2014/main" id="{2977A6D6-CB8A-4858-A308-356ABA0205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288" y="2175662"/>
            <a:ext cx="1600700" cy="1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17;p21">
            <a:extLst>
              <a:ext uri="{FF2B5EF4-FFF2-40B4-BE49-F238E27FC236}">
                <a16:creationId xmlns:a16="http://schemas.microsoft.com/office/drawing/2014/main" id="{43A5907D-8304-4E62-B597-DAD55EFE641D}"/>
              </a:ext>
            </a:extLst>
          </p:cNvPr>
          <p:cNvSpPr txBox="1"/>
          <p:nvPr/>
        </p:nvSpPr>
        <p:spPr>
          <a:xfrm>
            <a:off x="774460" y="3834837"/>
            <a:ext cx="115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比卡超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Pikachu</a:t>
            </a:r>
            <a:endParaRPr sz="2000" dirty="0"/>
          </a:p>
        </p:txBody>
      </p:sp>
      <p:sp>
        <p:nvSpPr>
          <p:cNvPr id="14" name="Google Shape;118;p21">
            <a:extLst>
              <a:ext uri="{FF2B5EF4-FFF2-40B4-BE49-F238E27FC236}">
                <a16:creationId xmlns:a16="http://schemas.microsoft.com/office/drawing/2014/main" id="{E67C8272-D06A-46C7-A607-8802C2510373}"/>
              </a:ext>
            </a:extLst>
          </p:cNvPr>
          <p:cNvSpPr txBox="1"/>
          <p:nvPr/>
        </p:nvSpPr>
        <p:spPr>
          <a:xfrm>
            <a:off x="2123728" y="3861048"/>
            <a:ext cx="16008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小火龍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Charmander</a:t>
            </a:r>
            <a:endParaRPr sz="2000" dirty="0"/>
          </a:p>
        </p:txBody>
      </p:sp>
      <p:sp>
        <p:nvSpPr>
          <p:cNvPr id="15" name="Google Shape;119;p21">
            <a:extLst>
              <a:ext uri="{FF2B5EF4-FFF2-40B4-BE49-F238E27FC236}">
                <a16:creationId xmlns:a16="http://schemas.microsoft.com/office/drawing/2014/main" id="{89ABBEA4-ACF4-41C4-A483-EFE736F343F9}"/>
              </a:ext>
            </a:extLst>
          </p:cNvPr>
          <p:cNvSpPr txBox="1"/>
          <p:nvPr/>
        </p:nvSpPr>
        <p:spPr>
          <a:xfrm>
            <a:off x="4112114" y="3834837"/>
            <a:ext cx="115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車厘龜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Squirtle</a:t>
            </a:r>
            <a:endParaRPr sz="2000" dirty="0"/>
          </a:p>
        </p:txBody>
      </p:sp>
      <p:sp>
        <p:nvSpPr>
          <p:cNvPr id="16" name="Google Shape;120;p21">
            <a:extLst>
              <a:ext uri="{FF2B5EF4-FFF2-40B4-BE49-F238E27FC236}">
                <a16:creationId xmlns:a16="http://schemas.microsoft.com/office/drawing/2014/main" id="{4B63C3F4-B184-40A4-849B-0585B5A7A53D}"/>
              </a:ext>
            </a:extLst>
          </p:cNvPr>
          <p:cNvSpPr txBox="1"/>
          <p:nvPr/>
        </p:nvSpPr>
        <p:spPr>
          <a:xfrm>
            <a:off x="5652120" y="3834837"/>
            <a:ext cx="14919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奇異種子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Bulbasaur</a:t>
            </a:r>
            <a:endParaRPr sz="2000" dirty="0"/>
          </a:p>
        </p:txBody>
      </p:sp>
      <p:sp>
        <p:nvSpPr>
          <p:cNvPr id="17" name="Google Shape;121;p21">
            <a:extLst>
              <a:ext uri="{FF2B5EF4-FFF2-40B4-BE49-F238E27FC236}">
                <a16:creationId xmlns:a16="http://schemas.microsoft.com/office/drawing/2014/main" id="{B839C3AE-ADE6-41B8-B32F-0AA394902B44}"/>
              </a:ext>
            </a:extLst>
          </p:cNvPr>
          <p:cNvSpPr txBox="1"/>
          <p:nvPr/>
        </p:nvSpPr>
        <p:spPr>
          <a:xfrm>
            <a:off x="7446713" y="3834837"/>
            <a:ext cx="115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超夢夢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Mewtwo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472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503548" y="421700"/>
            <a:ext cx="820891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  <a:cs typeface="Times New Roman" pitchFamily="18" charset="0"/>
              </a:rPr>
              <a:t>Which class does this image belong to?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46A6829C-B17B-4577-9F2D-B568242843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3491880" y="2966150"/>
            <a:ext cx="2232248" cy="2232248"/>
          </a:xfrm>
          <a:prstGeom prst="rect">
            <a:avLst/>
          </a:prstGeom>
        </p:spPr>
      </p:pic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1FBD7E1C-BF5D-4C5D-B7F1-BEB92C2796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08" y="3281924"/>
            <a:ext cx="1600699" cy="160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62FB3D-1769-4857-B3F8-20FDAE1ECF76}"/>
              </a:ext>
            </a:extLst>
          </p:cNvPr>
          <p:cNvCxnSpPr/>
          <p:nvPr/>
        </p:nvCxnSpPr>
        <p:spPr>
          <a:xfrm>
            <a:off x="2771800" y="4082273"/>
            <a:ext cx="7920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E65CE8E1-5CFC-435E-86C6-237CAEC31E5A}"/>
              </a:ext>
            </a:extLst>
          </p:cNvPr>
          <p:cNvSpPr/>
          <p:nvPr/>
        </p:nvSpPr>
        <p:spPr>
          <a:xfrm>
            <a:off x="2767851" y="1628800"/>
            <a:ext cx="2608361" cy="576064"/>
          </a:xfrm>
          <a:prstGeom prst="cloudCallout">
            <a:avLst>
              <a:gd name="adj1" fmla="val 11841"/>
              <a:gd name="adj2" fmla="val 1595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F87B313A-F426-4BC2-9E0C-197CF48ABB7A}"/>
              </a:ext>
            </a:extLst>
          </p:cNvPr>
          <p:cNvSpPr/>
          <p:nvPr/>
        </p:nvSpPr>
        <p:spPr>
          <a:xfrm>
            <a:off x="5220072" y="2012246"/>
            <a:ext cx="2608361" cy="576064"/>
          </a:xfrm>
          <a:prstGeom prst="cloudCallout">
            <a:avLst>
              <a:gd name="adj1" fmla="val -64058"/>
              <a:gd name="adj2" fmla="val 114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8C3EABBB-ABF4-410D-83DF-F3731F518CA6}"/>
              </a:ext>
            </a:extLst>
          </p:cNvPr>
          <p:cNvSpPr/>
          <p:nvPr/>
        </p:nvSpPr>
        <p:spPr>
          <a:xfrm>
            <a:off x="5868144" y="3487535"/>
            <a:ext cx="2608361" cy="576064"/>
          </a:xfrm>
          <a:prstGeom prst="cloudCallout">
            <a:avLst>
              <a:gd name="adj1" fmla="val -82437"/>
              <a:gd name="adj2" fmla="val -607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A77CED29-92BD-40B5-8281-95C6C2198B26}"/>
              </a:ext>
            </a:extLst>
          </p:cNvPr>
          <p:cNvSpPr/>
          <p:nvPr/>
        </p:nvSpPr>
        <p:spPr>
          <a:xfrm>
            <a:off x="5868144" y="2685762"/>
            <a:ext cx="2608361" cy="576064"/>
          </a:xfrm>
          <a:prstGeom prst="cloudCallout">
            <a:avLst>
              <a:gd name="adj1" fmla="val -83117"/>
              <a:gd name="adj2" fmla="val 363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3F73E4C-AB99-426E-945E-8BE21F088D9B}"/>
              </a:ext>
            </a:extLst>
          </p:cNvPr>
          <p:cNvSpPr/>
          <p:nvPr/>
        </p:nvSpPr>
        <p:spPr>
          <a:xfrm>
            <a:off x="5508104" y="4250099"/>
            <a:ext cx="2608361" cy="576064"/>
          </a:xfrm>
          <a:prstGeom prst="cloudCallout">
            <a:avLst>
              <a:gd name="adj1" fmla="val -68823"/>
              <a:gd name="adj2" fmla="val -1563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7C2D2-25B4-492F-B8A0-3F419ED08178}"/>
              </a:ext>
            </a:extLst>
          </p:cNvPr>
          <p:cNvSpPr txBox="1"/>
          <p:nvPr/>
        </p:nvSpPr>
        <p:spPr>
          <a:xfrm>
            <a:off x="3599893" y="1716420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Pikachu</a:t>
            </a:r>
          </a:p>
          <a:p>
            <a:endParaRPr lang="en-HK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4DCF45-ABE9-4113-93D5-4716FF85650D}"/>
              </a:ext>
            </a:extLst>
          </p:cNvPr>
          <p:cNvSpPr txBox="1"/>
          <p:nvPr/>
        </p:nvSpPr>
        <p:spPr>
          <a:xfrm>
            <a:off x="5868144" y="2097186"/>
            <a:ext cx="139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Charmander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0E0681-69DF-4295-80AF-44E7789D73F8}"/>
              </a:ext>
            </a:extLst>
          </p:cNvPr>
          <p:cNvSpPr txBox="1"/>
          <p:nvPr/>
        </p:nvSpPr>
        <p:spPr>
          <a:xfrm>
            <a:off x="6380236" y="35909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Bulbasaur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05939-CC89-4BD7-8C07-AD9DB298B23E}"/>
              </a:ext>
            </a:extLst>
          </p:cNvPr>
          <p:cNvSpPr txBox="1"/>
          <p:nvPr/>
        </p:nvSpPr>
        <p:spPr>
          <a:xfrm>
            <a:off x="6682252" y="2799873"/>
            <a:ext cx="9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/>
              <a:t>Squirtle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F2A9D7-30BC-4E8F-BE55-F8CDF41CA6EF}"/>
              </a:ext>
            </a:extLst>
          </p:cNvPr>
          <p:cNvSpPr txBox="1"/>
          <p:nvPr/>
        </p:nvSpPr>
        <p:spPr>
          <a:xfrm>
            <a:off x="6156176" y="434191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HK" b="1" dirty="0" err="1"/>
              <a:t>Mewtwo</a:t>
            </a:r>
            <a:endParaRPr lang="en-HK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9E6D3-705C-45B1-B247-7DB8E8683511}"/>
              </a:ext>
            </a:extLst>
          </p:cNvPr>
          <p:cNvSpPr txBox="1"/>
          <p:nvPr/>
        </p:nvSpPr>
        <p:spPr>
          <a:xfrm>
            <a:off x="3635897" y="5313353"/>
            <a:ext cx="187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Machine learning classifier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52549-B2DB-4E57-AB0E-3E2A313EB41E}"/>
              </a:ext>
            </a:extLst>
          </p:cNvPr>
          <p:cNvSpPr txBox="1"/>
          <p:nvPr/>
        </p:nvSpPr>
        <p:spPr>
          <a:xfrm>
            <a:off x="890702" y="4959069"/>
            <a:ext cx="18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41135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dirty="0">
                <a:solidFill>
                  <a:srgbClr val="0070C0"/>
                </a:solidFill>
              </a:rPr>
              <a:t>TensorFlow, Keras and Colab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B8F8D749-5D3D-4140-9CF8-91F8D3FCC0D1}"/>
              </a:ext>
            </a:extLst>
          </p:cNvPr>
          <p:cNvSpPr txBox="1">
            <a:spLocks noGrp="1"/>
          </p:cNvSpPr>
          <p:nvPr/>
        </p:nvSpPr>
        <p:spPr>
          <a:xfrm>
            <a:off x="611560" y="1340768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TensorFlow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Open Source Machine Learning library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Keras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High Level API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Colaboratory(Colab)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Free Jupyter notebook environment with free GPU runtime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CPU: Bicycle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GPU: Car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TPU: Rocket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" sz="3600" b="1" dirty="0">
                <a:solidFill>
                  <a:srgbClr val="0070C0"/>
                </a:solidFill>
              </a:rPr>
              <a:t>TensorFlow, Keras and Colab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Google Shape;161;p26">
            <a:extLst>
              <a:ext uri="{FF2B5EF4-FFF2-40B4-BE49-F238E27FC236}">
                <a16:creationId xmlns:a16="http://schemas.microsoft.com/office/drawing/2014/main" id="{F861E770-B73A-4D03-98E1-93D981316BF3}"/>
              </a:ext>
            </a:extLst>
          </p:cNvPr>
          <p:cNvSpPr txBox="1"/>
          <p:nvPr/>
        </p:nvSpPr>
        <p:spPr>
          <a:xfrm>
            <a:off x="1110286" y="1874177"/>
            <a:ext cx="41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collect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ion</a:t>
            </a:r>
            <a:endParaRPr lang="en"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Defining your model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Model train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ing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Model evaluat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ion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"/>
              <a:buAutoNum type="arabicPeriod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Predict</a:t>
            </a:r>
            <a:r>
              <a:rPr lang="en-HK" sz="2400" dirty="0">
                <a:latin typeface="Roboto"/>
                <a:ea typeface="Roboto"/>
                <a:cs typeface="Roboto"/>
                <a:sym typeface="Roboto"/>
              </a:rPr>
              <a:t>ion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62;p26">
            <a:extLst>
              <a:ext uri="{FF2B5EF4-FFF2-40B4-BE49-F238E27FC236}">
                <a16:creationId xmlns:a16="http://schemas.microsoft.com/office/drawing/2014/main" id="{7A935A0A-46E3-43A9-B155-1782E86A2286}"/>
              </a:ext>
            </a:extLst>
          </p:cNvPr>
          <p:cNvSpPr txBox="1"/>
          <p:nvPr/>
        </p:nvSpPr>
        <p:spPr>
          <a:xfrm>
            <a:off x="4788024" y="1844824"/>
            <a:ext cx="41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most of </a:t>
            </a:r>
            <a:r>
              <a:rPr lang="en-HK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few lines of code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one line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one line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Font typeface="Roboto"/>
              <a:buChar char="←"/>
            </a:pP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one line</a:t>
            </a:r>
            <a:endParaRPr sz="2400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865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How do computers “see”?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6" name="Google Shape;180;p29">
            <a:extLst>
              <a:ext uri="{FF2B5EF4-FFF2-40B4-BE49-F238E27FC236}">
                <a16:creationId xmlns:a16="http://schemas.microsoft.com/office/drawing/2014/main" id="{477BBD39-E51E-449D-B96B-9159D10906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2401" r="755" b="9804"/>
          <a:stretch/>
        </p:blipFill>
        <p:spPr>
          <a:xfrm>
            <a:off x="4524992" y="2173896"/>
            <a:ext cx="3240360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E26EAC92-F359-4093-B6B8-6EE0B0065A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648" y="2564904"/>
            <a:ext cx="2336852" cy="23368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5ECFD-1BB7-4B36-82F0-B3E0C76DF13D}"/>
              </a:ext>
            </a:extLst>
          </p:cNvPr>
          <p:cNvSpPr txBox="1"/>
          <p:nvPr/>
        </p:nvSpPr>
        <p:spPr>
          <a:xfrm>
            <a:off x="1187624" y="175183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W</a:t>
            </a:r>
            <a:r>
              <a:rPr lang="en-HK" altLang="zh-TW" sz="2400" b="1" dirty="0"/>
              <a:t>hat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you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see</a:t>
            </a:r>
            <a:endParaRPr lang="en-HK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F37E9-30B1-4DE8-B68F-12911A049313}"/>
              </a:ext>
            </a:extLst>
          </p:cNvPr>
          <p:cNvSpPr txBox="1"/>
          <p:nvPr/>
        </p:nvSpPr>
        <p:spPr>
          <a:xfrm>
            <a:off x="4572000" y="1505795"/>
            <a:ext cx="357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W</a:t>
            </a:r>
            <a:r>
              <a:rPr lang="en-HK" altLang="zh-TW" sz="2400" b="1" dirty="0"/>
              <a:t>hat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your computer</a:t>
            </a:r>
            <a:r>
              <a:rPr lang="zh-TW" altLang="en-US" sz="2400" b="1" dirty="0"/>
              <a:t> </a:t>
            </a:r>
            <a:r>
              <a:rPr lang="en-HK" altLang="zh-TW" sz="2400" b="1" dirty="0"/>
              <a:t>see</a:t>
            </a:r>
            <a:endParaRPr lang="en-HK" sz="2400" b="1" dirty="0"/>
          </a:p>
        </p:txBody>
      </p:sp>
    </p:spTree>
    <p:extLst>
      <p:ext uri="{BB962C8B-B14F-4D97-AF65-F5344CB8AC3E}">
        <p14:creationId xmlns:p14="http://schemas.microsoft.com/office/powerpoint/2010/main" val="316606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1243559" y="260648"/>
            <a:ext cx="6656882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Extracting features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10" name="Google Shape;314;p40">
            <a:extLst>
              <a:ext uri="{FF2B5EF4-FFF2-40B4-BE49-F238E27FC236}">
                <a16:creationId xmlns:a16="http://schemas.microsoft.com/office/drawing/2014/main" id="{711CC0C0-064B-4FA8-85AF-F3EB7B2A50CD}"/>
              </a:ext>
            </a:extLst>
          </p:cNvPr>
          <p:cNvSpPr txBox="1"/>
          <p:nvPr/>
        </p:nvSpPr>
        <p:spPr>
          <a:xfrm>
            <a:off x="143508" y="1225608"/>
            <a:ext cx="8856984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2400" dirty="0"/>
              <a:t>We look for lines, edges and shapes to learn the concept of a dog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2400" dirty="0"/>
              <a:t>These are the features we want to extract</a:t>
            </a:r>
            <a:endParaRPr sz="2400" dirty="0"/>
          </a:p>
        </p:txBody>
      </p:sp>
      <p:pic>
        <p:nvPicPr>
          <p:cNvPr id="11" name="Google Shape;315;p40">
            <a:extLst>
              <a:ext uri="{FF2B5EF4-FFF2-40B4-BE49-F238E27FC236}">
                <a16:creationId xmlns:a16="http://schemas.microsoft.com/office/drawing/2014/main" id="{90AA1645-8428-499E-92BB-57007461E6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3172"/>
          <a:stretch/>
        </p:blipFill>
        <p:spPr>
          <a:xfrm>
            <a:off x="856080" y="3652523"/>
            <a:ext cx="1837150" cy="18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16;p40">
            <a:extLst>
              <a:ext uri="{FF2B5EF4-FFF2-40B4-BE49-F238E27FC236}">
                <a16:creationId xmlns:a16="http://schemas.microsoft.com/office/drawing/2014/main" id="{1ACF7325-3DAF-4FB4-BC1A-55C80813B8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575" t="11933" r="15661"/>
          <a:stretch/>
        </p:blipFill>
        <p:spPr>
          <a:xfrm>
            <a:off x="3491880" y="3466598"/>
            <a:ext cx="2381926" cy="21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17;p40">
            <a:extLst>
              <a:ext uri="{FF2B5EF4-FFF2-40B4-BE49-F238E27FC236}">
                <a16:creationId xmlns:a16="http://schemas.microsoft.com/office/drawing/2014/main" id="{81E65DB4-A936-4C92-B7F7-531AEB2A723F}"/>
              </a:ext>
            </a:extLst>
          </p:cNvPr>
          <p:cNvSpPr txBox="1"/>
          <p:nvPr/>
        </p:nvSpPr>
        <p:spPr>
          <a:xfrm>
            <a:off x="813805" y="2985798"/>
            <a:ext cx="18372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Image</a:t>
            </a:r>
            <a:endParaRPr sz="2400" dirty="0"/>
          </a:p>
        </p:txBody>
      </p:sp>
      <p:sp>
        <p:nvSpPr>
          <p:cNvPr id="14" name="Google Shape;318;p40">
            <a:extLst>
              <a:ext uri="{FF2B5EF4-FFF2-40B4-BE49-F238E27FC236}">
                <a16:creationId xmlns:a16="http://schemas.microsoft.com/office/drawing/2014/main" id="{61BAB084-CF3E-460D-B29B-4752D29250BB}"/>
              </a:ext>
            </a:extLst>
          </p:cNvPr>
          <p:cNvSpPr txBox="1"/>
          <p:nvPr/>
        </p:nvSpPr>
        <p:spPr>
          <a:xfrm>
            <a:off x="3134671" y="2611751"/>
            <a:ext cx="3096344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Lines, Edges, Shapes</a:t>
            </a:r>
            <a:br>
              <a:rPr lang="en" sz="2400" dirty="0"/>
            </a:br>
            <a:r>
              <a:rPr lang="en-US" altLang="zh-TW" sz="2400" dirty="0"/>
              <a:t>(</a:t>
            </a:r>
            <a:r>
              <a:rPr lang="en-HK" altLang="zh-TW" sz="2400" dirty="0"/>
              <a:t>features)</a:t>
            </a:r>
            <a:endParaRPr sz="2400" dirty="0"/>
          </a:p>
        </p:txBody>
      </p:sp>
      <p:sp>
        <p:nvSpPr>
          <p:cNvPr id="15" name="Google Shape;319;p40">
            <a:extLst>
              <a:ext uri="{FF2B5EF4-FFF2-40B4-BE49-F238E27FC236}">
                <a16:creationId xmlns:a16="http://schemas.microsoft.com/office/drawing/2014/main" id="{1ECB3F11-C889-46DD-92E8-DB64AC51A3B4}"/>
              </a:ext>
            </a:extLst>
          </p:cNvPr>
          <p:cNvSpPr txBox="1"/>
          <p:nvPr/>
        </p:nvSpPr>
        <p:spPr>
          <a:xfrm>
            <a:off x="6781030" y="4028998"/>
            <a:ext cx="190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Concept of</a:t>
            </a:r>
            <a:br>
              <a:rPr lang="en" sz="2400"/>
            </a:br>
            <a:r>
              <a:rPr lang="en" sz="2400"/>
              <a:t> a dog</a:t>
            </a:r>
            <a:endParaRPr sz="2400"/>
          </a:p>
        </p:txBody>
      </p:sp>
      <p:cxnSp>
        <p:nvCxnSpPr>
          <p:cNvPr id="16" name="Google Shape;320;p40">
            <a:extLst>
              <a:ext uri="{FF2B5EF4-FFF2-40B4-BE49-F238E27FC236}">
                <a16:creationId xmlns:a16="http://schemas.microsoft.com/office/drawing/2014/main" id="{918EB79F-C3FE-402B-8AD9-4BCA5CF420B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693230" y="4563911"/>
            <a:ext cx="798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321;p40">
            <a:extLst>
              <a:ext uri="{FF2B5EF4-FFF2-40B4-BE49-F238E27FC236}">
                <a16:creationId xmlns:a16="http://schemas.microsoft.com/office/drawing/2014/main" id="{628BCAD7-88E2-420A-AF57-58A09E8BE7C1}"/>
              </a:ext>
            </a:extLst>
          </p:cNvPr>
          <p:cNvCxnSpPr/>
          <p:nvPr/>
        </p:nvCxnSpPr>
        <p:spPr>
          <a:xfrm>
            <a:off x="6151430" y="4563898"/>
            <a:ext cx="798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475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347;p43">
            <a:extLst>
              <a:ext uri="{FF2B5EF4-FFF2-40B4-BE49-F238E27FC236}">
                <a16:creationId xmlns:a16="http://schemas.microsoft.com/office/drawing/2014/main" id="{57FC790C-B448-48F9-90E2-DBE90C6F7E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494" t="33999" r="3963" b="34347"/>
          <a:stretch/>
        </p:blipFill>
        <p:spPr>
          <a:xfrm>
            <a:off x="618987" y="2456747"/>
            <a:ext cx="7906021" cy="35379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5F94623-3242-4726-91EA-F4E162767BB5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59" cy="74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HK" sz="3600" b="1" dirty="0">
                <a:solidFill>
                  <a:srgbClr val="0070C0"/>
                </a:solidFill>
              </a:rPr>
              <a:t>Convolution – detecting edges from images</a:t>
            </a:r>
            <a:endParaRPr lang="en-US" sz="36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19" name="Google Shape;346;p43">
            <a:extLst>
              <a:ext uri="{FF2B5EF4-FFF2-40B4-BE49-F238E27FC236}">
                <a16:creationId xmlns:a16="http://schemas.microsoft.com/office/drawing/2014/main" id="{5F886F3B-2FD2-4A2A-B2BD-998AD6E64C56}"/>
              </a:ext>
            </a:extLst>
          </p:cNvPr>
          <p:cNvSpPr txBox="1"/>
          <p:nvPr/>
        </p:nvSpPr>
        <p:spPr>
          <a:xfrm>
            <a:off x="892498" y="970852"/>
            <a:ext cx="7359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HK" sz="2400" dirty="0"/>
              <a:t>The math operation “convolution” can be used to detect edges/extract features from an image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CD6AB-5B1D-4C73-9DA4-8F39B205F138}"/>
              </a:ext>
            </a:extLst>
          </p:cNvPr>
          <p:cNvSpPr txBox="1"/>
          <p:nvPr/>
        </p:nvSpPr>
        <p:spPr>
          <a:xfrm>
            <a:off x="1619672" y="223471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</a:t>
            </a:r>
            <a:r>
              <a:rPr lang="en-HK" altLang="zh-TW" sz="2400" b="1" dirty="0"/>
              <a:t>mage</a:t>
            </a:r>
            <a:endParaRPr lang="en-HK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4F906-9353-4636-95A2-93127CF6B61B}"/>
              </a:ext>
            </a:extLst>
          </p:cNvPr>
          <p:cNvSpPr txBox="1"/>
          <p:nvPr/>
        </p:nvSpPr>
        <p:spPr>
          <a:xfrm>
            <a:off x="4283968" y="312157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TW" sz="2400" b="1" dirty="0"/>
              <a:t>Filter/kernel</a:t>
            </a:r>
            <a:endParaRPr lang="en-HK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8F9E33-2A4F-4D17-9170-C784383808C1}"/>
              </a:ext>
            </a:extLst>
          </p:cNvPr>
          <p:cNvSpPr txBox="1"/>
          <p:nvPr/>
        </p:nvSpPr>
        <p:spPr>
          <a:xfrm>
            <a:off x="7045129" y="278092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TW" sz="2400" b="1" dirty="0"/>
              <a:t>Feature map</a:t>
            </a:r>
            <a:endParaRPr lang="en-HK" sz="2400" b="1" dirty="0"/>
          </a:p>
        </p:txBody>
      </p:sp>
    </p:spTree>
    <p:extLst>
      <p:ext uri="{BB962C8B-B14F-4D97-AF65-F5344CB8AC3E}">
        <p14:creationId xmlns:p14="http://schemas.microsoft.com/office/powerpoint/2010/main" val="129002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U" id="{A8FDFDFD-D9B3-4DCF-8CE8-B87F29422F59}" vid="{17B883C7-CFD3-47E4-9C46-8D11343A846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CityU</Template>
  <TotalTime>15903</TotalTime>
  <Words>427</Words>
  <Application>Microsoft Office PowerPoint</Application>
  <PresentationFormat>On-screen Show (4:3)</PresentationFormat>
  <Paragraphs>96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PMingLiU</vt:lpstr>
      <vt:lpstr>PMingLiU</vt:lpstr>
      <vt:lpstr>Roboto</vt:lpstr>
      <vt:lpstr>Arial</vt:lpstr>
      <vt:lpstr>Calibri</vt:lpstr>
      <vt:lpstr>Times New Roman</vt:lpstr>
      <vt:lpstr>CityU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Ray Cheung</dc:creator>
  <cp:lastModifiedBy>Dr. CHEUNG Chak Chung Ray</cp:lastModifiedBy>
  <cp:revision>898</cp:revision>
  <cp:lastPrinted>2016-08-22T02:48:35Z</cp:lastPrinted>
  <dcterms:created xsi:type="dcterms:W3CDTF">2010-09-21T06:40:43Z</dcterms:created>
  <dcterms:modified xsi:type="dcterms:W3CDTF">2020-02-19T03:03:50Z</dcterms:modified>
</cp:coreProperties>
</file>